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</p:sldMasterIdLst>
  <p:notesMasterIdLst>
    <p:notesMasterId r:id="rId21"/>
  </p:notesMasterIdLst>
  <p:handoutMasterIdLst>
    <p:handoutMasterId r:id="rId22"/>
  </p:handoutMasterIdLst>
  <p:sldIdLst>
    <p:sldId id="396" r:id="rId5"/>
    <p:sldId id="527" r:id="rId6"/>
    <p:sldId id="510" r:id="rId7"/>
    <p:sldId id="504" r:id="rId8"/>
    <p:sldId id="528" r:id="rId9"/>
    <p:sldId id="522" r:id="rId10"/>
    <p:sldId id="506" r:id="rId11"/>
    <p:sldId id="512" r:id="rId12"/>
    <p:sldId id="513" r:id="rId13"/>
    <p:sldId id="523" r:id="rId14"/>
    <p:sldId id="524" r:id="rId15"/>
    <p:sldId id="525" r:id="rId16"/>
    <p:sldId id="526" r:id="rId17"/>
    <p:sldId id="530" r:id="rId18"/>
    <p:sldId id="529" r:id="rId19"/>
    <p:sldId id="497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565A"/>
    <a:srgbClr val="000000"/>
    <a:srgbClr val="003865"/>
    <a:srgbClr val="78BE21"/>
    <a:srgbClr val="0D0D0D"/>
    <a:srgbClr val="E8E8E8"/>
    <a:srgbClr val="B20738"/>
    <a:srgbClr val="00A3E2"/>
    <a:srgbClr val="2C2C2C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1" autoAdjust="0"/>
    <p:restoredTop sz="89880" autoAdjust="0"/>
  </p:normalViewPr>
  <p:slideViewPr>
    <p:cSldViewPr snapToGrid="0">
      <p:cViewPr varScale="1">
        <p:scale>
          <a:sx n="104" d="100"/>
          <a:sy n="104" d="100"/>
        </p:scale>
        <p:origin x="57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02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E21C65-EDC7-49C2-B455-FC7D7D64013B}" type="doc">
      <dgm:prSet loTypeId="urn:microsoft.com/office/officeart/2005/8/layout/venn1" loCatId="relationship" qsTypeId="urn:microsoft.com/office/officeart/2005/8/quickstyle/simple4" qsCatId="simple" csTypeId="urn:microsoft.com/office/officeart/2005/8/colors/colorful1" csCatId="colorful" phldr="1"/>
      <dgm:spPr/>
    </dgm:pt>
    <dgm:pt modelId="{37231004-FF8E-4001-908F-0F80A836DB4D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Steering Committee</a:t>
          </a:r>
        </a:p>
        <a:p>
          <a:r>
            <a:rPr lang="en-US" b="0" i="1" dirty="0">
              <a:solidFill>
                <a:schemeClr val="bg1"/>
              </a:solidFill>
            </a:rPr>
            <a:t>Vision &amp; Accountability</a:t>
          </a:r>
        </a:p>
      </dgm:t>
    </dgm:pt>
    <dgm:pt modelId="{0AB6D97D-EFA0-4C6E-A3C1-8663ADB18170}" type="parTrans" cxnId="{FB69B1BF-B217-4944-9DC1-BCDAD9926AAD}">
      <dgm:prSet/>
      <dgm:spPr/>
      <dgm:t>
        <a:bodyPr/>
        <a:lstStyle/>
        <a:p>
          <a:endParaRPr lang="en-US"/>
        </a:p>
      </dgm:t>
    </dgm:pt>
    <dgm:pt modelId="{9C2C0100-CF4A-4451-8E70-9CAB9236EB7F}" type="sibTrans" cxnId="{FB69B1BF-B217-4944-9DC1-BCDAD9926AAD}">
      <dgm:prSet/>
      <dgm:spPr/>
      <dgm:t>
        <a:bodyPr/>
        <a:lstStyle/>
        <a:p>
          <a:endParaRPr lang="en-US"/>
        </a:p>
      </dgm:t>
    </dgm:pt>
    <dgm:pt modelId="{2CBD5135-D44B-4CBD-B3C4-47BEBC98451B}">
      <dgm:prSet phldrT="[Text]"/>
      <dgm:spPr/>
      <dgm:t>
        <a:bodyPr/>
        <a:lstStyle/>
        <a:p>
          <a:pPr algn="r"/>
          <a:r>
            <a:rPr lang="en-US" b="1" dirty="0">
              <a:solidFill>
                <a:schemeClr val="bg1"/>
              </a:solidFill>
            </a:rPr>
            <a:t>Practitioners Group</a:t>
          </a:r>
        </a:p>
        <a:p>
          <a:pPr algn="r"/>
          <a:r>
            <a:rPr lang="en-US" b="0" i="1" dirty="0" smtClean="0">
              <a:solidFill>
                <a:schemeClr val="bg1"/>
              </a:solidFill>
            </a:rPr>
            <a:t>Practice &amp; Network</a:t>
          </a:r>
          <a:endParaRPr lang="en-US" b="0" i="1" dirty="0">
            <a:solidFill>
              <a:schemeClr val="bg1"/>
            </a:solidFill>
          </a:endParaRPr>
        </a:p>
      </dgm:t>
    </dgm:pt>
    <dgm:pt modelId="{4BCA3FCE-423B-44A4-9438-E9BDA54AB78E}" type="parTrans" cxnId="{259B2FF3-A685-45E8-8B80-817D88977012}">
      <dgm:prSet/>
      <dgm:spPr/>
      <dgm:t>
        <a:bodyPr/>
        <a:lstStyle/>
        <a:p>
          <a:endParaRPr lang="en-US"/>
        </a:p>
      </dgm:t>
    </dgm:pt>
    <dgm:pt modelId="{0C3FEDDF-9CFC-4309-A918-36CFA03C598D}" type="sibTrans" cxnId="{259B2FF3-A685-45E8-8B80-817D88977012}">
      <dgm:prSet/>
      <dgm:spPr/>
      <dgm:t>
        <a:bodyPr/>
        <a:lstStyle/>
        <a:p>
          <a:endParaRPr lang="en-US"/>
        </a:p>
      </dgm:t>
    </dgm:pt>
    <dgm:pt modelId="{D3F52E93-F2AE-4888-8BC3-8E2D179FA44A}">
      <dgm:prSet phldrT="[Text]" custT="1"/>
      <dgm:spPr/>
      <dgm:t>
        <a:bodyPr/>
        <a:lstStyle/>
        <a:p>
          <a:pPr algn="l"/>
          <a:r>
            <a:rPr lang="en-US" sz="2300" b="1" dirty="0">
              <a:solidFill>
                <a:schemeClr val="bg1"/>
              </a:solidFill>
            </a:rPr>
            <a:t>Implementation Committee</a:t>
          </a:r>
        </a:p>
        <a:p>
          <a:pPr algn="l"/>
          <a:r>
            <a:rPr lang="en-US" sz="2300" i="1" dirty="0">
              <a:solidFill>
                <a:schemeClr val="bg1"/>
              </a:solidFill>
            </a:rPr>
            <a:t>Policy &amp; Culture</a:t>
          </a:r>
        </a:p>
      </dgm:t>
    </dgm:pt>
    <dgm:pt modelId="{3834B94C-CF05-44C8-A813-2F4837A4F474}" type="parTrans" cxnId="{653F234F-DFDF-44A8-BE7B-0C730DBDB0C5}">
      <dgm:prSet/>
      <dgm:spPr/>
      <dgm:t>
        <a:bodyPr/>
        <a:lstStyle/>
        <a:p>
          <a:endParaRPr lang="en-US"/>
        </a:p>
      </dgm:t>
    </dgm:pt>
    <dgm:pt modelId="{AD441BB7-D713-4852-85C0-EB318908DCD1}" type="sibTrans" cxnId="{653F234F-DFDF-44A8-BE7B-0C730DBDB0C5}">
      <dgm:prSet/>
      <dgm:spPr/>
      <dgm:t>
        <a:bodyPr/>
        <a:lstStyle/>
        <a:p>
          <a:endParaRPr lang="en-US"/>
        </a:p>
      </dgm:t>
    </dgm:pt>
    <dgm:pt modelId="{86456B66-D66E-4FDC-A2AF-A0B487186785}" type="pres">
      <dgm:prSet presAssocID="{E3E21C65-EDC7-49C2-B455-FC7D7D64013B}" presName="compositeShape" presStyleCnt="0">
        <dgm:presLayoutVars>
          <dgm:chMax val="7"/>
          <dgm:dir/>
          <dgm:resizeHandles val="exact"/>
        </dgm:presLayoutVars>
      </dgm:prSet>
      <dgm:spPr/>
    </dgm:pt>
    <dgm:pt modelId="{F07AE857-3ABA-4F36-9B07-BB21AF20DBE1}" type="pres">
      <dgm:prSet presAssocID="{37231004-FF8E-4001-908F-0F80A836DB4D}" presName="circ1" presStyleLbl="vennNode1" presStyleIdx="0" presStyleCnt="3" custScaleX="136507" custScaleY="116738"/>
      <dgm:spPr/>
      <dgm:t>
        <a:bodyPr/>
        <a:lstStyle/>
        <a:p>
          <a:endParaRPr lang="en-US"/>
        </a:p>
      </dgm:t>
    </dgm:pt>
    <dgm:pt modelId="{A1186722-C894-4932-8CB3-AF340FCEE419}" type="pres">
      <dgm:prSet presAssocID="{37231004-FF8E-4001-908F-0F80A836DB4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BDF90A-F545-4E42-A215-313662ED606D}" type="pres">
      <dgm:prSet presAssocID="{2CBD5135-D44B-4CBD-B3C4-47BEBC98451B}" presName="circ2" presStyleLbl="vennNode1" presStyleIdx="1" presStyleCnt="3" custScaleX="136507" custScaleY="116738"/>
      <dgm:spPr/>
      <dgm:t>
        <a:bodyPr/>
        <a:lstStyle/>
        <a:p>
          <a:endParaRPr lang="en-US"/>
        </a:p>
      </dgm:t>
    </dgm:pt>
    <dgm:pt modelId="{13484690-38F4-45FE-9323-B99221842F6A}" type="pres">
      <dgm:prSet presAssocID="{2CBD5135-D44B-4CBD-B3C4-47BEBC98451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627027-5BF8-445C-8688-CE20403FCCDF}" type="pres">
      <dgm:prSet presAssocID="{D3F52E93-F2AE-4888-8BC3-8E2D179FA44A}" presName="circ3" presStyleLbl="vennNode1" presStyleIdx="2" presStyleCnt="3" custScaleX="136507" custScaleY="116738"/>
      <dgm:spPr/>
      <dgm:t>
        <a:bodyPr/>
        <a:lstStyle/>
        <a:p>
          <a:endParaRPr lang="en-US"/>
        </a:p>
      </dgm:t>
    </dgm:pt>
    <dgm:pt modelId="{E2BC5698-67FA-4C62-AF5E-43DFC8BC6469}" type="pres">
      <dgm:prSet presAssocID="{D3F52E93-F2AE-4888-8BC3-8E2D179FA44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E3FC7C-6274-4F2A-B1B2-CD40F9F7034C}" type="presOf" srcId="{37231004-FF8E-4001-908F-0F80A836DB4D}" destId="{F07AE857-3ABA-4F36-9B07-BB21AF20DBE1}" srcOrd="0" destOrd="0" presId="urn:microsoft.com/office/officeart/2005/8/layout/venn1"/>
    <dgm:cxn modelId="{783B53E4-21F6-4DDE-A116-B83A4F856D18}" type="presOf" srcId="{D3F52E93-F2AE-4888-8BC3-8E2D179FA44A}" destId="{E2BC5698-67FA-4C62-AF5E-43DFC8BC6469}" srcOrd="1" destOrd="0" presId="urn:microsoft.com/office/officeart/2005/8/layout/venn1"/>
    <dgm:cxn modelId="{E09E6D7E-2220-4F5D-95CF-00F348FD454C}" type="presOf" srcId="{D3F52E93-F2AE-4888-8BC3-8E2D179FA44A}" destId="{6A627027-5BF8-445C-8688-CE20403FCCDF}" srcOrd="0" destOrd="0" presId="urn:microsoft.com/office/officeart/2005/8/layout/venn1"/>
    <dgm:cxn modelId="{259B2FF3-A685-45E8-8B80-817D88977012}" srcId="{E3E21C65-EDC7-49C2-B455-FC7D7D64013B}" destId="{2CBD5135-D44B-4CBD-B3C4-47BEBC98451B}" srcOrd="1" destOrd="0" parTransId="{4BCA3FCE-423B-44A4-9438-E9BDA54AB78E}" sibTransId="{0C3FEDDF-9CFC-4309-A918-36CFA03C598D}"/>
    <dgm:cxn modelId="{3510A259-ED41-4CDE-9824-FDD28658EB6F}" type="presOf" srcId="{2CBD5135-D44B-4CBD-B3C4-47BEBC98451B}" destId="{ABBDF90A-F545-4E42-A215-313662ED606D}" srcOrd="0" destOrd="0" presId="urn:microsoft.com/office/officeart/2005/8/layout/venn1"/>
    <dgm:cxn modelId="{B3FF5932-5E17-4E58-AE34-6A607E61FA21}" type="presOf" srcId="{37231004-FF8E-4001-908F-0F80A836DB4D}" destId="{A1186722-C894-4932-8CB3-AF340FCEE419}" srcOrd="1" destOrd="0" presId="urn:microsoft.com/office/officeart/2005/8/layout/venn1"/>
    <dgm:cxn modelId="{653F234F-DFDF-44A8-BE7B-0C730DBDB0C5}" srcId="{E3E21C65-EDC7-49C2-B455-FC7D7D64013B}" destId="{D3F52E93-F2AE-4888-8BC3-8E2D179FA44A}" srcOrd="2" destOrd="0" parTransId="{3834B94C-CF05-44C8-A813-2F4837A4F474}" sibTransId="{AD441BB7-D713-4852-85C0-EB318908DCD1}"/>
    <dgm:cxn modelId="{FB69B1BF-B217-4944-9DC1-BCDAD9926AAD}" srcId="{E3E21C65-EDC7-49C2-B455-FC7D7D64013B}" destId="{37231004-FF8E-4001-908F-0F80A836DB4D}" srcOrd="0" destOrd="0" parTransId="{0AB6D97D-EFA0-4C6E-A3C1-8663ADB18170}" sibTransId="{9C2C0100-CF4A-4451-8E70-9CAB9236EB7F}"/>
    <dgm:cxn modelId="{80399EBD-B6E3-4D56-AD11-7878D4B4757A}" type="presOf" srcId="{2CBD5135-D44B-4CBD-B3C4-47BEBC98451B}" destId="{13484690-38F4-45FE-9323-B99221842F6A}" srcOrd="1" destOrd="0" presId="urn:microsoft.com/office/officeart/2005/8/layout/venn1"/>
    <dgm:cxn modelId="{9ED04BF9-C155-4200-AE2B-26E6D8D8005D}" type="presOf" srcId="{E3E21C65-EDC7-49C2-B455-FC7D7D64013B}" destId="{86456B66-D66E-4FDC-A2AF-A0B487186785}" srcOrd="0" destOrd="0" presId="urn:microsoft.com/office/officeart/2005/8/layout/venn1"/>
    <dgm:cxn modelId="{CB86B3EE-0A67-4C64-886C-627A57E22623}" type="presParOf" srcId="{86456B66-D66E-4FDC-A2AF-A0B487186785}" destId="{F07AE857-3ABA-4F36-9B07-BB21AF20DBE1}" srcOrd="0" destOrd="0" presId="urn:microsoft.com/office/officeart/2005/8/layout/venn1"/>
    <dgm:cxn modelId="{5619460B-DA0E-4F89-86FE-5EE1DB8A433A}" type="presParOf" srcId="{86456B66-D66E-4FDC-A2AF-A0B487186785}" destId="{A1186722-C894-4932-8CB3-AF340FCEE419}" srcOrd="1" destOrd="0" presId="urn:microsoft.com/office/officeart/2005/8/layout/venn1"/>
    <dgm:cxn modelId="{6A96AA42-7005-45E0-9C17-887A40F5A7A6}" type="presParOf" srcId="{86456B66-D66E-4FDC-A2AF-A0B487186785}" destId="{ABBDF90A-F545-4E42-A215-313662ED606D}" srcOrd="2" destOrd="0" presId="urn:microsoft.com/office/officeart/2005/8/layout/venn1"/>
    <dgm:cxn modelId="{7D37C121-9650-4B2A-9B72-A13D4EA2E9E9}" type="presParOf" srcId="{86456B66-D66E-4FDC-A2AF-A0B487186785}" destId="{13484690-38F4-45FE-9323-B99221842F6A}" srcOrd="3" destOrd="0" presId="urn:microsoft.com/office/officeart/2005/8/layout/venn1"/>
    <dgm:cxn modelId="{C6474FCC-F353-4E29-8DDF-B2210CA78733}" type="presParOf" srcId="{86456B66-D66E-4FDC-A2AF-A0B487186785}" destId="{6A627027-5BF8-445C-8688-CE20403FCCDF}" srcOrd="4" destOrd="0" presId="urn:microsoft.com/office/officeart/2005/8/layout/venn1"/>
    <dgm:cxn modelId="{9EFD0A95-F394-4DF6-9C0D-106D1C768DAE}" type="presParOf" srcId="{86456B66-D66E-4FDC-A2AF-A0B487186785}" destId="{E2BC5698-67FA-4C62-AF5E-43DFC8BC646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NeueHaasGroteskText Std" panose="020B0504020202020204" pitchFamily="34" charset="0"/>
              </a:rPr>
              <a:t>4/2/2018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NeueHaasGroteskText Std" panose="020B0504020202020204" pitchFamily="34" charset="0"/>
              </a:rPr>
              <a:t>‹#›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4/2/2018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35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377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129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426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862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207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875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157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322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010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6280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376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148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62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8"/>
            <a:ext cx="12192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90"/>
            <a:ext cx="12192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9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389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8"/>
            <a:ext cx="12192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90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9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logo" title="Minnesota Department of Human Right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12" y="1348155"/>
            <a:ext cx="7490581" cy="163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19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12192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773023"/>
            <a:ext cx="12192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9" y="5041204"/>
            <a:ext cx="6587067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53563" y="6138336"/>
            <a:ext cx="5587647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38073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logo" title="Minnesota Department of Human Right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39" y="5726723"/>
            <a:ext cx="41783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24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838200" y="1335089"/>
            <a:ext cx="10515600" cy="4841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79964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8"/>
            <a:ext cx="12192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90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9" y="5644884"/>
            <a:ext cx="6587067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12192000" cy="22987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logo" title="Minnesota Department of Human Right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423" y="412271"/>
            <a:ext cx="41783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50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838200" y="152400"/>
            <a:ext cx="10515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dirty="0" smtClean="0"/>
              <a:t>Click to edit title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8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8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10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5281"/>
            <a:ext cx="105156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891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080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21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09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498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838200" y="152400"/>
            <a:ext cx="10515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dirty="0" smtClean="0"/>
              <a:t>Click to edit title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8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8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01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chemeClr val="tx1">
              <a:alpha val="88000"/>
            </a:scheme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33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chemeClr val="tx1">
              <a:alpha val="88000"/>
            </a:scheme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88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6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65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6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8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6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5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6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2" y="6356354"/>
            <a:ext cx="13585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4" y="6356354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70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838202" y="1366346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5" y="1364826"/>
            <a:ext cx="4538435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8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838202" y="1366346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5" y="1364826"/>
            <a:ext cx="4538435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838202" y="1366346"/>
            <a:ext cx="6234953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5" y="1364826"/>
            <a:ext cx="4538435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2" y="6356354"/>
            <a:ext cx="13585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4" y="6356354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9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3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20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7" y="1967573"/>
            <a:ext cx="2094843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4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1" y="1967573"/>
            <a:ext cx="2094843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8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5" y="1967573"/>
            <a:ext cx="2094843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2" y="4341161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2780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572815" y="1964392"/>
            <a:ext cx="2332191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469227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482454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712236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06755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7955247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60824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3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20" y="4345150"/>
            <a:ext cx="2542477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7" y="1967573"/>
            <a:ext cx="2094843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4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1" y="1967573"/>
            <a:ext cx="2094843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8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5" y="1967573"/>
            <a:ext cx="2094843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2" y="4341161"/>
            <a:ext cx="2542477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2364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4" y="1674775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1" y="1674776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4" y="3939365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1" y="3939365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8" y="1674775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6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8" y="3939365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4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63256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4" y="1674775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1" y="1674776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4" y="3939365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1" y="3939365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8" y="1674775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6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8" y="3939365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4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206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4" y="257173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1" y="2571731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8" y="257173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571731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34532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4" y="280033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1" y="2800331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8" y="280033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800331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2812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8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112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12192000" cy="6857999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887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12192000" cy="6857999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12192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237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3"/>
            <a:ext cx="8128000" cy="29667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061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3"/>
            <a:ext cx="8128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12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9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8" y="3211517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9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90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01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7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9" y="3222702"/>
            <a:ext cx="9387471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5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>
          <a:xfrm>
            <a:off x="838202" y="6356354"/>
            <a:ext cx="135859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15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815899" y="287066"/>
            <a:ext cx="3521927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978" y="3211517"/>
            <a:ext cx="3521849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9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90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838202" y="6356354"/>
            <a:ext cx="135859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9891134" y="6356354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3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895" y="1365207"/>
            <a:ext cx="10555696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9" y="3222702"/>
            <a:ext cx="9387471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5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8202" y="6356354"/>
            <a:ext cx="135859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9891134" y="6356354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9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9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8" y="3211517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852" y="434837"/>
            <a:ext cx="6828661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9" y="691886"/>
            <a:ext cx="6300787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2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9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9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8" y="3211517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90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2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7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9" y="3222702"/>
            <a:ext cx="9387471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5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28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11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20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66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11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20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2" y="6356354"/>
            <a:ext cx="13585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4" y="6356354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1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46624" y="685800"/>
            <a:ext cx="54864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04" algn="l"/>
                <a:tab pos="3770219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58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20399" y="912530"/>
            <a:ext cx="4661388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44818" y="524007"/>
            <a:ext cx="2155300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251001" y="3581845"/>
            <a:ext cx="2637979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04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9477" y="1609867"/>
            <a:ext cx="7593051" cy="3638266"/>
          </a:xfrm>
          <a:solidFill>
            <a:schemeClr val="tx1">
              <a:alpha val="88000"/>
            </a:scheme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219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1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6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703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37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12192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703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15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6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703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60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9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7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47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9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7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11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212737"/>
            <a:ext cx="10515600" cy="147216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684897"/>
            <a:ext cx="105156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9" name="Picture 8" descr="logo" title="Minnesota Department of Human Right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423" y="412271"/>
            <a:ext cx="41783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6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12192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521123"/>
            <a:ext cx="105156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schemeClr val="tx2"/>
                </a:solidFill>
              </a:rPr>
              <a:t>Human Rights Commission Summit | mn.gov/mdhr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0" name="Picture 9" descr="logo" title="Minnesota Department of Human Right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423" y="412271"/>
            <a:ext cx="41783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2" y="6356354"/>
            <a:ext cx="13585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9" y="6356353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Human Rights Commission Summit | mn.gov/mdhr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4" y="6356354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9" r:id="rId2"/>
    <p:sldLayoutId id="2147483787" r:id="rId3"/>
    <p:sldLayoutId id="2147483795" r:id="rId4"/>
    <p:sldLayoutId id="2147483711" r:id="rId5"/>
    <p:sldLayoutId id="2147483712" r:id="rId6"/>
    <p:sldLayoutId id="2147483790" r:id="rId7"/>
    <p:sldLayoutId id="2147483789" r:id="rId8"/>
    <p:sldLayoutId id="2147483714" r:id="rId9"/>
    <p:sldLayoutId id="2147483738" r:id="rId10"/>
    <p:sldLayoutId id="2147483739" r:id="rId11"/>
    <p:sldLayoutId id="2147483780" r:id="rId12"/>
    <p:sldLayoutId id="2147483773" r:id="rId13"/>
    <p:sldLayoutId id="2147483800" r:id="rId14"/>
    <p:sldLayoutId id="2147483688" r:id="rId15"/>
    <p:sldLayoutId id="2147483801" r:id="rId16"/>
    <p:sldLayoutId id="2147483802" r:id="rId17"/>
    <p:sldLayoutId id="2147483803" r:id="rId18"/>
    <p:sldLayoutId id="2147483744" r:id="rId19"/>
    <p:sldLayoutId id="2147483793" r:id="rId20"/>
    <p:sldLayoutId id="2147483772" r:id="rId21"/>
    <p:sldLayoutId id="2147483767" r:id="rId22"/>
    <p:sldLayoutId id="2147483769" r:id="rId23"/>
    <p:sldLayoutId id="2147483771" r:id="rId24"/>
    <p:sldLayoutId id="2147483770" r:id="rId25"/>
    <p:sldLayoutId id="2147483732" r:id="rId26"/>
    <p:sldLayoutId id="2147483794" r:id="rId27"/>
    <p:sldLayoutId id="2147483733" r:id="rId28"/>
    <p:sldLayoutId id="2147483747" r:id="rId29"/>
    <p:sldLayoutId id="2147483818" r:id="rId30"/>
    <p:sldLayoutId id="2147483805" r:id="rId31"/>
    <p:sldLayoutId id="2147483806" r:id="rId32"/>
    <p:sldLayoutId id="2147483750" r:id="rId33"/>
    <p:sldLayoutId id="2147483765" r:id="rId34"/>
    <p:sldLayoutId id="2147483781" r:id="rId35"/>
    <p:sldLayoutId id="2147483809" r:id="rId36"/>
    <p:sldLayoutId id="2147483808" r:id="rId37"/>
    <p:sldLayoutId id="2147483807" r:id="rId38"/>
    <p:sldLayoutId id="2147483819" r:id="rId39"/>
    <p:sldLayoutId id="2147483754" r:id="rId40"/>
    <p:sldLayoutId id="2147483755" r:id="rId41"/>
    <p:sldLayoutId id="2147483759" r:id="rId42"/>
    <p:sldLayoutId id="2147483753" r:id="rId43"/>
    <p:sldLayoutId id="2147483763" r:id="rId44"/>
    <p:sldLayoutId id="2147483762" r:id="rId45"/>
    <p:sldLayoutId id="2147483758" r:id="rId46"/>
    <p:sldLayoutId id="2147483756" r:id="rId47"/>
    <p:sldLayoutId id="2147483798" r:id="rId48"/>
    <p:sldLayoutId id="2147483797" r:id="rId4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n.gov/mdhr/news-community/diversity-inclusion/training-series.jsp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nicholas.kor@state.mn.u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9.xml"/><Relationship Id="rId4" Type="http://schemas.openxmlformats.org/officeDocument/2006/relationships/hyperlink" Target="http://mn.gov/mdh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5000" r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634986"/>
            <a:ext cx="12192000" cy="1295183"/>
          </a:xfrm>
        </p:spPr>
        <p:txBody>
          <a:bodyPr/>
          <a:lstStyle/>
          <a:p>
            <a:r>
              <a:rPr lang="en-US" b="1" dirty="0" smtClean="0"/>
              <a:t>Civic Engagement in Minnesota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7176655" y="5851237"/>
            <a:ext cx="4867563" cy="817836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Rowzat Shipchandler</a:t>
            </a:r>
            <a:r>
              <a:rPr lang="en-US" sz="2000" dirty="0" smtClean="0"/>
              <a:t>| Deputy Commissioner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i="1" dirty="0"/>
              <a:t>Minnesota Department of Human Rights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i="1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327003" y="5033401"/>
            <a:ext cx="5538088" cy="817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MnDOT Public Engagement </a:t>
            </a:r>
            <a:r>
              <a:rPr lang="en-US" sz="2000" dirty="0" smtClean="0"/>
              <a:t>Workshop 3-13-2018</a:t>
            </a:r>
          </a:p>
          <a:p>
            <a:pPr algn="l"/>
            <a:endParaRPr lang="en-US" sz="2000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7176654" y="5042220"/>
            <a:ext cx="4867563" cy="817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 smtClean="0"/>
              <a:t>Nick Kor</a:t>
            </a:r>
            <a:r>
              <a:rPr lang="en-US" sz="2000" dirty="0" smtClean="0"/>
              <a:t> | Civic Engagement Director</a:t>
            </a:r>
            <a:br>
              <a:rPr lang="en-US" sz="2000" dirty="0" smtClean="0"/>
            </a:br>
            <a:r>
              <a:rPr lang="en-US" sz="2000" i="1" dirty="0" smtClean="0"/>
              <a:t>Minnesota Department of Human Rights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66548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87736" y="1438508"/>
            <a:ext cx="9488245" cy="2219093"/>
          </a:xfrm>
        </p:spPr>
        <p:txBody>
          <a:bodyPr/>
          <a:lstStyle/>
          <a:p>
            <a:r>
              <a:rPr lang="en-US" dirty="0" smtClean="0"/>
              <a:t>“The intentional effort of government to facilitate meaningful dialog with all members of the public in its work and in the development of policy.”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387736" y="4126417"/>
            <a:ext cx="9488245" cy="1015739"/>
          </a:xfrm>
        </p:spPr>
        <p:txBody>
          <a:bodyPr/>
          <a:lstStyle/>
          <a:p>
            <a:pPr lvl="0"/>
            <a:r>
              <a:rPr lang="en-US" dirty="0"/>
              <a:t>- </a:t>
            </a:r>
            <a:r>
              <a:rPr lang="en-US" dirty="0" smtClean="0"/>
              <a:t>State of Minnesota Civic Engagement Plan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Civic Engagement in Minnesota | mn.gov/mdhr</a:t>
            </a:r>
          </a:p>
        </p:txBody>
      </p:sp>
    </p:spTree>
    <p:extLst>
      <p:ext uri="{BB962C8B-B14F-4D97-AF65-F5344CB8AC3E}">
        <p14:creationId xmlns:p14="http://schemas.microsoft.com/office/powerpoint/2010/main" val="181083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Civic Engagement Plan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Civic Engagement in Minnesota</a:t>
            </a:r>
            <a:r>
              <a:rPr lang="en-US" dirty="0"/>
              <a:t> | mn.gov/mdhr</a:t>
            </a:r>
          </a:p>
        </p:txBody>
      </p:sp>
      <p:pic>
        <p:nvPicPr>
          <p:cNvPr id="6" name="Picture 2" descr="Meaningful engagement is a process of diversifying boards and commissions, laying the foundation conversations, building infrastructure and interagency." title="Minnesota Civic Engagement Structure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315" y="1002520"/>
            <a:ext cx="7405370" cy="52895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70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Governance Structure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Civic Engagement in Minnesota</a:t>
            </a:r>
            <a:r>
              <a:rPr lang="en-US" dirty="0"/>
              <a:t> | mn.gov/mdhr</a:t>
            </a:r>
          </a:p>
        </p:txBody>
      </p:sp>
      <p:graphicFrame>
        <p:nvGraphicFramePr>
          <p:cNvPr id="8" name="Content Placeholder 6" descr="Circles showing relationship between committees&#10;Steering Committee: Vision and Accountability&#10;Implementation Committee: Policy and Culture&#10;Practitioners Group: Practice and Network" title="Governance Structure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49934116"/>
              </p:ext>
            </p:extLst>
          </p:nvPr>
        </p:nvGraphicFramePr>
        <p:xfrm>
          <a:off x="838200" y="1290638"/>
          <a:ext cx="10515600" cy="4787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1572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/>
          <a:lstStyle/>
          <a:p>
            <a:pPr algn="ctr"/>
            <a:r>
              <a:rPr lang="en-US" b="1" dirty="0" smtClean="0"/>
              <a:t>The work of our Office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Civic Engagement in Minnesota | mn.gov/mdhr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6096000" y="1317379"/>
            <a:ext cx="4871258" cy="47883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Training</a:t>
            </a:r>
          </a:p>
          <a:p>
            <a:r>
              <a:rPr lang="en-US" dirty="0" smtClean="0"/>
              <a:t>Civic Engagement Training Series for state employees</a:t>
            </a:r>
          </a:p>
          <a:p>
            <a:r>
              <a:rPr lang="en-US" dirty="0" smtClean="0"/>
              <a:t>Creating </a:t>
            </a:r>
            <a:r>
              <a:rPr lang="en-US" dirty="0"/>
              <a:t>Welcoming Board Environments </a:t>
            </a:r>
            <a:r>
              <a:rPr lang="en-US" dirty="0" smtClean="0"/>
              <a:t>Training</a:t>
            </a:r>
          </a:p>
          <a:p>
            <a:pPr marL="0" indent="0">
              <a:buNone/>
            </a:pPr>
            <a:r>
              <a:rPr lang="en-US" b="1" dirty="0" smtClean="0"/>
              <a:t>Community Conversations</a:t>
            </a:r>
          </a:p>
          <a:p>
            <a:r>
              <a:rPr lang="en-US" dirty="0" smtClean="0"/>
              <a:t>Meaningful Engagement Conversations</a:t>
            </a:r>
          </a:p>
          <a:p>
            <a:r>
              <a:rPr lang="en-US" dirty="0"/>
              <a:t>Boards and Commissions Information </a:t>
            </a:r>
            <a:r>
              <a:rPr lang="en-US" dirty="0" smtClean="0"/>
              <a:t>Sessions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838199" y="1317380"/>
            <a:ext cx="4914207" cy="47883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Agency </a:t>
            </a:r>
            <a:r>
              <a:rPr lang="en-US" b="1" dirty="0"/>
              <a:t>Support</a:t>
            </a:r>
          </a:p>
          <a:p>
            <a:r>
              <a:rPr lang="en-US" dirty="0"/>
              <a:t>Project Support</a:t>
            </a:r>
          </a:p>
          <a:p>
            <a:r>
              <a:rPr lang="en-US" dirty="0"/>
              <a:t>Civic Engagement Assessments</a:t>
            </a:r>
          </a:p>
          <a:p>
            <a:r>
              <a:rPr lang="en-US" dirty="0"/>
              <a:t>Evaluation Metrics and Case </a:t>
            </a:r>
            <a:r>
              <a:rPr lang="en-US" dirty="0" smtClean="0"/>
              <a:t>Studies</a:t>
            </a:r>
          </a:p>
          <a:p>
            <a:pPr marL="0" indent="0">
              <a:buNone/>
            </a:pPr>
            <a:r>
              <a:rPr lang="en-US" b="1" dirty="0" smtClean="0"/>
              <a:t>Networking</a:t>
            </a:r>
            <a:r>
              <a:rPr lang="en-US" b="1" dirty="0"/>
              <a:t>, Coordination, Sharing, Communication</a:t>
            </a:r>
          </a:p>
          <a:p>
            <a:r>
              <a:rPr lang="en-US" dirty="0"/>
              <a:t>Practitioners Group</a:t>
            </a:r>
          </a:p>
          <a:p>
            <a:r>
              <a:rPr lang="en-US" dirty="0"/>
              <a:t>Newsletter</a:t>
            </a:r>
          </a:p>
          <a:p>
            <a:r>
              <a:rPr lang="en-US" dirty="0"/>
              <a:t>Civic Engagement Summit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7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/>
          <a:lstStyle/>
          <a:p>
            <a:pPr algn="ctr"/>
            <a:r>
              <a:rPr lang="en-US" b="1" dirty="0" smtClean="0"/>
              <a:t>Agency Assessments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Civic Engagement in Minnesota | mn.gov/mdhr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 tool developed </a:t>
            </a:r>
            <a:r>
              <a:rPr lang="en-US" sz="2400" dirty="0"/>
              <a:t>to assist agencies in assessing their civic engagement efforts, identifying successes and challenges, and ensuring </a:t>
            </a:r>
            <a:r>
              <a:rPr lang="en-US" sz="2400" dirty="0" smtClean="0"/>
              <a:t>which </a:t>
            </a:r>
            <a:r>
              <a:rPr lang="en-US" sz="2400" dirty="0"/>
              <a:t>people within the agency are responsible for completing civic engagement </a:t>
            </a:r>
            <a:r>
              <a:rPr lang="en-US" sz="2400" dirty="0" smtClean="0"/>
              <a:t>assignments.</a:t>
            </a:r>
          </a:p>
          <a:p>
            <a:r>
              <a:rPr lang="en-US" sz="2400" dirty="0" smtClean="0"/>
              <a:t>Key learnings:</a:t>
            </a:r>
          </a:p>
          <a:p>
            <a:pPr lvl="1">
              <a:buClr>
                <a:srgbClr val="003865"/>
              </a:buClr>
            </a:pPr>
            <a:r>
              <a:rPr lang="en-US" sz="2000" dirty="0" smtClean="0">
                <a:solidFill>
                  <a:srgbClr val="000000"/>
                </a:solidFill>
              </a:rPr>
              <a:t>There are pockets within many agencies </a:t>
            </a:r>
            <a:r>
              <a:rPr lang="en-US" sz="2000" dirty="0">
                <a:solidFill>
                  <a:srgbClr val="000000"/>
                </a:solidFill>
              </a:rPr>
              <a:t>that are leading the way in civic engagement.</a:t>
            </a:r>
          </a:p>
          <a:p>
            <a:pPr lvl="1">
              <a:buClr>
                <a:srgbClr val="003865"/>
              </a:buClr>
            </a:pPr>
            <a:r>
              <a:rPr lang="en-US" sz="2000" dirty="0">
                <a:solidFill>
                  <a:srgbClr val="000000"/>
                </a:solidFill>
              </a:rPr>
              <a:t>More needs to be done to institutionalize civic engagement practice throughout </a:t>
            </a:r>
            <a:r>
              <a:rPr lang="en-US" sz="2000" dirty="0" smtClean="0">
                <a:solidFill>
                  <a:srgbClr val="000000"/>
                </a:solidFill>
              </a:rPr>
              <a:t>agencies.</a:t>
            </a:r>
            <a:endParaRPr lang="en-US" sz="2000" dirty="0">
              <a:solidFill>
                <a:srgbClr val="000000"/>
              </a:solidFill>
            </a:endParaRPr>
          </a:p>
          <a:p>
            <a:pPr lvl="1">
              <a:buClr>
                <a:srgbClr val="003865"/>
              </a:buClr>
            </a:pPr>
            <a:r>
              <a:rPr lang="en-US" sz="2000" dirty="0" smtClean="0">
                <a:solidFill>
                  <a:srgbClr val="000000"/>
                </a:solidFill>
              </a:rPr>
              <a:t>Evaluating </a:t>
            </a:r>
            <a:r>
              <a:rPr lang="en-US" sz="2000" dirty="0">
                <a:solidFill>
                  <a:srgbClr val="000000"/>
                </a:solidFill>
              </a:rPr>
              <a:t>and measuring civic engagement continues to be an area of need.</a:t>
            </a:r>
          </a:p>
          <a:p>
            <a:pPr lvl="1">
              <a:buClr>
                <a:srgbClr val="003865"/>
              </a:buClr>
            </a:pPr>
            <a:r>
              <a:rPr lang="en-US" sz="2000" dirty="0">
                <a:solidFill>
                  <a:srgbClr val="000000"/>
                </a:solidFill>
              </a:rPr>
              <a:t>More needs to be done to share </a:t>
            </a:r>
            <a:r>
              <a:rPr lang="en-US" sz="2000" dirty="0" smtClean="0">
                <a:solidFill>
                  <a:srgbClr val="000000"/>
                </a:solidFill>
              </a:rPr>
              <a:t>and learn from successes </a:t>
            </a:r>
            <a:r>
              <a:rPr lang="en-US" sz="2000" dirty="0">
                <a:solidFill>
                  <a:srgbClr val="000000"/>
                </a:solidFill>
              </a:rPr>
              <a:t>of </a:t>
            </a:r>
            <a:r>
              <a:rPr lang="en-US" sz="2000" dirty="0" smtClean="0">
                <a:solidFill>
                  <a:srgbClr val="000000"/>
                </a:solidFill>
              </a:rPr>
              <a:t>each other.</a:t>
            </a:r>
            <a:endParaRPr lang="en-US" sz="2000" dirty="0">
              <a:solidFill>
                <a:srgbClr val="000000"/>
              </a:solidFill>
            </a:endParaRP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44530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/>
          <a:lstStyle/>
          <a:p>
            <a:pPr algn="ctr"/>
            <a:r>
              <a:rPr lang="en-US" b="1" dirty="0" smtClean="0"/>
              <a:t>Diversifying Boards and Commissions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Civic Engagement in Minnesota | mn.gov/mdhr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November and December, the State contracted with Nexus Community Partners to organize a series of Information Sessions around MN to recruit new and diverse voices onto state boards and commissions.</a:t>
            </a:r>
          </a:p>
          <a:p>
            <a:r>
              <a:rPr lang="en-US" dirty="0" smtClean="0"/>
              <a:t>Provided a training </a:t>
            </a:r>
            <a:r>
              <a:rPr lang="en-US" dirty="0"/>
              <a:t>to engage in peer to peer learning on tools related to access, practices and attitudes to create and sustain an inclusive and welcoming board culture. Topics include:</a:t>
            </a:r>
          </a:p>
          <a:p>
            <a:pPr lvl="1"/>
            <a:r>
              <a:rPr lang="en-US" dirty="0"/>
              <a:t>Recruitment</a:t>
            </a:r>
          </a:p>
          <a:p>
            <a:pPr lvl="1"/>
            <a:r>
              <a:rPr lang="en-US" dirty="0"/>
              <a:t>Welcoming new board or commission members</a:t>
            </a:r>
          </a:p>
          <a:p>
            <a:pPr lvl="1"/>
            <a:r>
              <a:rPr lang="en-US" dirty="0"/>
              <a:t>Board governance and cultural practice</a:t>
            </a:r>
          </a:p>
          <a:p>
            <a:endParaRPr lang="en-US" dirty="0" smtClean="0"/>
          </a:p>
        </p:txBody>
      </p:sp>
      <p:pic>
        <p:nvPicPr>
          <p:cNvPr id="6" name="Picture 5" descr="A diverse commission group meets to discuss recruitment, welcome new members and discuss agenda items.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331" y="3685161"/>
            <a:ext cx="3822469" cy="246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4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/>
          <a:lstStyle/>
          <a:p>
            <a:pPr algn="ctr"/>
            <a:r>
              <a:rPr lang="en-US" b="1" dirty="0" smtClean="0"/>
              <a:t>Civic Engagement Evaluation Metrics Project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Civic Engagement in Minnesota | mn.gov/mdhr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MDHR has contracted with The Improve Group to research civic engagement evaluation metrics, develop a menu of measures and metrics for agencies to use, pilot with three agencies, and develop case write ups of their use.</a:t>
            </a:r>
          </a:p>
          <a:p>
            <a:pPr marL="0" indent="0">
              <a:buNone/>
            </a:pPr>
            <a:r>
              <a:rPr lang="en-US" sz="2400" dirty="0" smtClean="0"/>
              <a:t>Pilot Projects:</a:t>
            </a:r>
          </a:p>
          <a:p>
            <a:r>
              <a:rPr lang="en-US" sz="2400" dirty="0" smtClean="0"/>
              <a:t>Environmental Quality Board (EQB) Public Meetings</a:t>
            </a:r>
          </a:p>
          <a:p>
            <a:r>
              <a:rPr lang="en-US" sz="2400" dirty="0" smtClean="0"/>
              <a:t>MnDOT Rethinking I-94 Project</a:t>
            </a:r>
          </a:p>
          <a:p>
            <a:r>
              <a:rPr lang="en-US" sz="2400" dirty="0" smtClean="0"/>
              <a:t>Olmstead Implementation Office (OIO) Community Engagement Outcomes</a:t>
            </a:r>
            <a:endParaRPr lang="en-US" sz="2400" dirty="0"/>
          </a:p>
          <a:p>
            <a:pPr marL="610362" lvl="1" indent="-342900">
              <a:buFont typeface="+mj-lt"/>
              <a:buAutoNum type="arabicPeriod"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91362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/>
          <a:lstStyle/>
          <a:p>
            <a:pPr algn="ctr"/>
            <a:r>
              <a:rPr lang="en-US" b="1" dirty="0" smtClean="0"/>
              <a:t>Practitioners Group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Civic Engagement in Minnesota | mn.gov/mdhr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838201" y="1366346"/>
            <a:ext cx="6450496" cy="47883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Some past meeting topics:</a:t>
            </a:r>
          </a:p>
          <a:p>
            <a:r>
              <a:rPr lang="en-US" sz="2400" dirty="0" smtClean="0"/>
              <a:t>First Convening and Networking</a:t>
            </a:r>
          </a:p>
          <a:p>
            <a:r>
              <a:rPr lang="en-US" sz="2400" dirty="0" smtClean="0"/>
              <a:t>Training on Foundations of Community Engagement</a:t>
            </a:r>
          </a:p>
          <a:p>
            <a:r>
              <a:rPr lang="en-US" sz="2400" dirty="0" smtClean="0"/>
              <a:t>Development of Civic Engagement Best Practices</a:t>
            </a:r>
          </a:p>
          <a:p>
            <a:r>
              <a:rPr lang="en-US" sz="2400" dirty="0" smtClean="0"/>
              <a:t>Diversity and Inclusion Council Update</a:t>
            </a:r>
          </a:p>
          <a:p>
            <a:r>
              <a:rPr lang="en-US" sz="2400" dirty="0" smtClean="0"/>
              <a:t>State of MN Food Policy Discussion Creating Accessible Documents Training</a:t>
            </a:r>
          </a:p>
          <a:p>
            <a:r>
              <a:rPr lang="en-US" sz="2400" dirty="0" smtClean="0"/>
              <a:t>Digital Engagement Panel</a:t>
            </a:r>
            <a:endParaRPr lang="en-US" sz="2400" dirty="0"/>
          </a:p>
          <a:p>
            <a:pPr marL="610362" lvl="1" indent="-342900">
              <a:buFont typeface="+mj-lt"/>
              <a:buAutoNum type="arabicPeriod"/>
            </a:pPr>
            <a:endParaRPr lang="en-US" sz="1500" dirty="0"/>
          </a:p>
        </p:txBody>
      </p:sp>
      <p:pic>
        <p:nvPicPr>
          <p:cNvPr id="2" name="Picture 1" descr="A diverse group of people work together to create trainings and best practices as part of a practitioners group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179" y="2105827"/>
            <a:ext cx="4316367" cy="321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12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/>
          <a:lstStyle/>
          <a:p>
            <a:pPr algn="ctr"/>
            <a:r>
              <a:rPr lang="en-US" b="1" dirty="0" smtClean="0"/>
              <a:t>Training Series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Civic Engagement in Minnesota | mn.gov/mdhr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Will host 5 training sessions for state employees on civic engagement skills and knowledge:</a:t>
            </a:r>
          </a:p>
          <a:p>
            <a:pPr lvl="1"/>
            <a:r>
              <a:rPr lang="en-US" sz="2400" dirty="0" smtClean="0"/>
              <a:t>Designing Public Events and Meetings</a:t>
            </a:r>
          </a:p>
          <a:p>
            <a:pPr lvl="1"/>
            <a:r>
              <a:rPr lang="en-US" sz="2400" dirty="0" smtClean="0"/>
              <a:t>Stakeholder Analysis</a:t>
            </a:r>
          </a:p>
          <a:p>
            <a:pPr lvl="1"/>
            <a:r>
              <a:rPr lang="en-US" sz="2400" dirty="0" smtClean="0"/>
              <a:t>Conflict Resolution</a:t>
            </a:r>
          </a:p>
          <a:p>
            <a:pPr lvl="1"/>
            <a:r>
              <a:rPr lang="en-US" sz="2400" dirty="0" smtClean="0"/>
              <a:t>Facilitation Skills</a:t>
            </a:r>
          </a:p>
          <a:p>
            <a:pPr lvl="1"/>
            <a:r>
              <a:rPr lang="en-US" sz="2400" dirty="0" smtClean="0"/>
              <a:t>Self-Care</a:t>
            </a:r>
          </a:p>
          <a:p>
            <a:r>
              <a:rPr lang="en-US" sz="2800" dirty="0" smtClean="0"/>
              <a:t>Register now on </a:t>
            </a:r>
            <a:r>
              <a:rPr lang="en-US" sz="2800" dirty="0"/>
              <a:t>MDHR website: </a:t>
            </a:r>
            <a:r>
              <a:rPr lang="en-US" sz="2800" dirty="0">
                <a:hlinkClick r:id="rId3" tooltip="https://mn.gov/mdhr/news-community/diversity-inclusion/training-series.jsp"/>
              </a:rPr>
              <a:t>https://</a:t>
            </a:r>
            <a:r>
              <a:rPr lang="en-US" sz="2800" dirty="0" smtClean="0">
                <a:hlinkClick r:id="rId3" tooltip="https://mn.gov/mdhr/news-community/diversity-inclusion/training-series.jsp"/>
              </a:rPr>
              <a:t>mn.gov/mdhr/news-community/diversity-inclusion/training-series.jsp</a:t>
            </a:r>
            <a:endParaRPr lang="en-US" sz="2800" dirty="0" smtClean="0"/>
          </a:p>
          <a:p>
            <a:endParaRPr lang="en-US" sz="2800" dirty="0" smtClean="0"/>
          </a:p>
        </p:txBody>
      </p:sp>
      <p:pic>
        <p:nvPicPr>
          <p:cNvPr id="2" name="Picture 1" descr="A group engages in a conversation on civic engagement training." title="Civic Engagement Training Series for state of Minnesota Employee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549" y="2585703"/>
            <a:ext cx="5532237" cy="234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8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Civic Engagement Summit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Civic Engagement in Minnesota | mn.gov/mdhr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Working to host a Summit on June 6, 2018 to bring together civic engagement experts from state and local government, community organizations, neighborhood groups, and more, to:</a:t>
            </a:r>
          </a:p>
          <a:p>
            <a:pPr lvl="1"/>
            <a:r>
              <a:rPr lang="en-US" dirty="0" smtClean="0"/>
              <a:t>Build a statewide and cross-sector civic engagement network </a:t>
            </a:r>
          </a:p>
          <a:p>
            <a:pPr lvl="1"/>
            <a:r>
              <a:rPr lang="en-US" dirty="0" smtClean="0"/>
              <a:t>Work together to increase the level of civic participation in government</a:t>
            </a:r>
          </a:p>
          <a:p>
            <a:pPr lvl="1"/>
            <a:r>
              <a:rPr lang="en-US" dirty="0" smtClean="0"/>
              <a:t>Build trust between communities and government</a:t>
            </a:r>
          </a:p>
          <a:p>
            <a:pPr lvl="1"/>
            <a:r>
              <a:rPr lang="en-US" dirty="0" smtClean="0"/>
              <a:t>Strengthen our democracy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503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96411" y="2350267"/>
            <a:ext cx="10515600" cy="1340989"/>
          </a:xfrm>
        </p:spPr>
        <p:txBody>
          <a:bodyPr/>
          <a:lstStyle/>
          <a:p>
            <a:r>
              <a:rPr lang="en-US" sz="7200" b="1" dirty="0" smtClean="0"/>
              <a:t>Best Practices for Meaningful Engagement</a:t>
            </a:r>
            <a:endParaRPr lang="en-US" sz="72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Civic Engagement in Minnesota | mn.gov/mdhr</a:t>
            </a:r>
          </a:p>
        </p:txBody>
      </p:sp>
    </p:spTree>
    <p:extLst>
      <p:ext uri="{BB962C8B-B14F-4D97-AF65-F5344CB8AC3E}">
        <p14:creationId xmlns:p14="http://schemas.microsoft.com/office/powerpoint/2010/main" val="224561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/>
          <a:lstStyle/>
          <a:p>
            <a:pPr algn="ctr"/>
            <a:r>
              <a:rPr lang="en-US" b="1" dirty="0" smtClean="0"/>
              <a:t>Internal Systems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Civic Engagement in Minnesota | mn.gov/mdhr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pPr lvl="0"/>
            <a:r>
              <a:rPr lang="en-US" sz="2200" dirty="0" smtClean="0"/>
              <a:t>Value the work of engagement – include in statements to staff, in agency documents, mission, values, etc.</a:t>
            </a:r>
          </a:p>
          <a:p>
            <a:pPr lvl="0"/>
            <a:r>
              <a:rPr lang="en-US" sz="2200" dirty="0" smtClean="0"/>
              <a:t>Convene an agency-wide engagement advisory group/committee made up of members of the public.</a:t>
            </a:r>
          </a:p>
          <a:p>
            <a:pPr lvl="0"/>
            <a:r>
              <a:rPr lang="en-US" sz="2200" dirty="0" smtClean="0"/>
              <a:t>Include civic engagement in work plans and position descriptions – this is a skill!</a:t>
            </a:r>
          </a:p>
          <a:p>
            <a:pPr lvl="0"/>
            <a:r>
              <a:rPr lang="en-US" sz="2200" dirty="0" smtClean="0"/>
              <a:t>Provide/seek out professional development for civic engagement – trainings, workshops, etc.</a:t>
            </a:r>
          </a:p>
          <a:p>
            <a:r>
              <a:rPr lang="en-US" sz="2200" dirty="0"/>
              <a:t>Measure and evaluate your engagement</a:t>
            </a:r>
            <a:r>
              <a:rPr lang="en-US" sz="2200" dirty="0" smtClean="0"/>
              <a:t>.</a:t>
            </a:r>
          </a:p>
          <a:p>
            <a:r>
              <a:rPr lang="en-US" sz="2200" dirty="0"/>
              <a:t>Adopt a public meeting checklist. </a:t>
            </a:r>
          </a:p>
          <a:p>
            <a:pPr marL="0" indent="0">
              <a:buNone/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22427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/>
          <a:lstStyle/>
          <a:p>
            <a:pPr algn="ctr"/>
            <a:r>
              <a:rPr lang="en-US" b="1" dirty="0" smtClean="0"/>
              <a:t>Externally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Civic Engagement in Minnesota | mn.gov/mdhr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200" dirty="0" smtClean="0"/>
              <a:t>Write </a:t>
            </a:r>
            <a:r>
              <a:rPr lang="en-US" sz="2200" dirty="0"/>
              <a:t>public materials in plain language.</a:t>
            </a:r>
          </a:p>
          <a:p>
            <a:r>
              <a:rPr lang="en-US" sz="2200" dirty="0" smtClean="0"/>
              <a:t>Get </a:t>
            </a:r>
            <a:r>
              <a:rPr lang="en-US" sz="2200" dirty="0"/>
              <a:t>out of the </a:t>
            </a:r>
            <a:r>
              <a:rPr lang="en-US" sz="2200" dirty="0" smtClean="0"/>
              <a:t>office and develop </a:t>
            </a:r>
            <a:r>
              <a:rPr lang="en-US" sz="2200" dirty="0"/>
              <a:t>relationships with </a:t>
            </a:r>
            <a:r>
              <a:rPr lang="en-US" sz="2200" dirty="0" smtClean="0"/>
              <a:t>community leaders!</a:t>
            </a:r>
            <a:endParaRPr lang="en-US" sz="2200" dirty="0"/>
          </a:p>
          <a:p>
            <a:pPr lvl="0"/>
            <a:r>
              <a:rPr lang="en-US" sz="2200" dirty="0" smtClean="0"/>
              <a:t>Embrace the conflict </a:t>
            </a:r>
            <a:r>
              <a:rPr lang="en-US" sz="2200" dirty="0"/>
              <a:t>and tension</a:t>
            </a:r>
          </a:p>
          <a:p>
            <a:pPr lvl="0"/>
            <a:r>
              <a:rPr lang="en-US" sz="2200" dirty="0" smtClean="0"/>
              <a:t>Be creative and engaging with your public meetings</a:t>
            </a:r>
            <a:endParaRPr lang="en-US" sz="2200" dirty="0"/>
          </a:p>
          <a:p>
            <a:pPr lvl="1"/>
            <a:r>
              <a:rPr lang="en-US" sz="1800" dirty="0" smtClean="0"/>
              <a:t>Incorporate small </a:t>
            </a:r>
            <a:r>
              <a:rPr lang="en-US" sz="1800" dirty="0"/>
              <a:t>group conversations</a:t>
            </a:r>
          </a:p>
          <a:p>
            <a:pPr lvl="1"/>
            <a:r>
              <a:rPr lang="en-US" sz="1800" dirty="0" smtClean="0"/>
              <a:t>Use interactive </a:t>
            </a:r>
            <a:r>
              <a:rPr lang="en-US" sz="1800" dirty="0"/>
              <a:t>exercises</a:t>
            </a:r>
          </a:p>
          <a:p>
            <a:pPr lvl="1"/>
            <a:r>
              <a:rPr lang="en-US" sz="1800" dirty="0" smtClean="0"/>
              <a:t>Think creatively</a:t>
            </a:r>
          </a:p>
          <a:p>
            <a:pPr lvl="1"/>
            <a:r>
              <a:rPr lang="en-US" sz="1800" dirty="0" smtClean="0"/>
              <a:t>Partner with communities to design your meetings</a:t>
            </a:r>
            <a:endParaRPr lang="en-US" sz="1800" dirty="0"/>
          </a:p>
          <a:p>
            <a:pPr lvl="1"/>
            <a:r>
              <a:rPr lang="en-US" sz="1800" dirty="0" smtClean="0"/>
              <a:t>Use focused questions to gather the input you need</a:t>
            </a:r>
            <a:endParaRPr lang="en-US" sz="1800" dirty="0"/>
          </a:p>
          <a:p>
            <a:pPr lvl="1"/>
            <a:r>
              <a:rPr lang="en-US" sz="1800" dirty="0"/>
              <a:t>Mix up public comment </a:t>
            </a:r>
            <a:r>
              <a:rPr lang="en-US" sz="1800" dirty="0" smtClean="0"/>
              <a:t>periods with </a:t>
            </a:r>
            <a:r>
              <a:rPr lang="en-US" sz="1800" dirty="0"/>
              <a:t>small group </a:t>
            </a:r>
            <a:r>
              <a:rPr lang="en-US" sz="1800" dirty="0" smtClean="0"/>
              <a:t>conversations and opportunities to build relationships</a:t>
            </a:r>
          </a:p>
          <a:p>
            <a:r>
              <a:rPr lang="en-US" sz="2200" dirty="0"/>
              <a:t>Articulate how </a:t>
            </a:r>
            <a:r>
              <a:rPr lang="en-US" sz="2200" dirty="0" smtClean="0"/>
              <a:t>the public input impacted your decision</a:t>
            </a:r>
            <a:endParaRPr lang="en-US" sz="22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5871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/>
          <a:lstStyle/>
          <a:p>
            <a:pPr algn="ctr"/>
            <a:r>
              <a:rPr lang="en-US" b="1" dirty="0" smtClean="0"/>
              <a:t>Let’s continue the conversation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Civic Engagement in Minnesota | mn.gov/mdhr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sz="3600" dirty="0" smtClean="0"/>
              <a:t>Which of the best practices do you have control over that you can start implementing?</a:t>
            </a:r>
          </a:p>
          <a:p>
            <a:pPr lvl="0"/>
            <a:r>
              <a:rPr lang="en-US" sz="3600" dirty="0"/>
              <a:t>Reach out to our team for help</a:t>
            </a:r>
          </a:p>
          <a:p>
            <a:pPr lvl="0"/>
            <a:r>
              <a:rPr lang="en-US" sz="3600" dirty="0"/>
              <a:t>Participate in the Practitioners Group, Civic Engagement Training Series, and the Summit.</a:t>
            </a:r>
          </a:p>
          <a:p>
            <a:pPr lvl="0"/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54264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0" y="1651380"/>
            <a:ext cx="12192000" cy="1733267"/>
          </a:xfrm>
        </p:spPr>
        <p:txBody>
          <a:bodyPr/>
          <a:lstStyle/>
          <a:p>
            <a:r>
              <a:rPr lang="en-US" sz="4800" dirty="0" smtClean="0"/>
              <a:t>Questions?</a:t>
            </a:r>
            <a:endParaRPr lang="en-US" sz="4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Civic Engagement in Minnesota</a:t>
            </a:r>
            <a:r>
              <a:rPr lang="en-US" dirty="0"/>
              <a:t> | </a:t>
            </a:r>
            <a:r>
              <a:rPr lang="en-US" dirty="0" smtClean="0"/>
              <a:t>mn.gov/mdhr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35662" y="3563262"/>
            <a:ext cx="11520675" cy="27930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en-US" sz="2400" b="1" dirty="0" smtClean="0">
                <a:latin typeface="+mj-lt"/>
              </a:rPr>
              <a:t>Nick </a:t>
            </a:r>
            <a:r>
              <a:rPr lang="en-US" sz="2400" b="1" dirty="0" err="1" smtClean="0">
                <a:latin typeface="+mj-lt"/>
              </a:rPr>
              <a:t>Kor</a:t>
            </a:r>
            <a:r>
              <a:rPr lang="en-US" sz="2400" b="1" dirty="0" smtClean="0">
                <a:latin typeface="+mj-lt"/>
              </a:rPr>
              <a:t> | Civic Engagement Director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400" dirty="0" smtClean="0">
                <a:latin typeface="+mj-lt"/>
                <a:hlinkClick r:id="rId3"/>
              </a:rPr>
              <a:t>nicholas.kor@state.mn.us</a:t>
            </a:r>
            <a:endParaRPr lang="en-US" sz="2400" dirty="0" smtClean="0">
              <a:latin typeface="+mj-lt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400" dirty="0" smtClean="0"/>
              <a:t>651-539-1088</a:t>
            </a:r>
            <a:endParaRPr lang="en-US" sz="2400" dirty="0" smtClean="0">
              <a:latin typeface="+mj-lt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en-US" sz="2000" b="1" dirty="0" smtClean="0">
              <a:latin typeface="+mj-lt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b="1" dirty="0" smtClean="0">
                <a:latin typeface="+mj-lt"/>
              </a:rPr>
              <a:t>Minnesota Department of Human Rights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dirty="0" smtClean="0">
                <a:latin typeface="+mj-lt"/>
              </a:rPr>
              <a:t>625 Robert St N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dirty="0" smtClean="0">
                <a:latin typeface="+mj-lt"/>
              </a:rPr>
              <a:t>St. Paul, MN 55415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dirty="0" smtClean="0">
                <a:latin typeface="+mj-lt"/>
                <a:hlinkClick r:id="rId4" tooltip="http://mn.gov/mdhr"/>
              </a:rPr>
              <a:t>http://mn.gov/mdhr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0866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DFDE64AAE0974A8908DD3553DDBF03" ma:contentTypeVersion="0" ma:contentTypeDescription="Create a new document." ma:contentTypeScope="" ma:versionID="46a287b4c15f326c72e9d063441dc05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2617A5B-38EC-4037-96F9-B81D9FB1B3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C9447E-F997-462B-B617-BE5B3B6BA1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26A1386-9537-4EA6-B9A3-FB7D154FAC23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17210</TotalTime>
  <Words>822</Words>
  <Application>Microsoft Office PowerPoint</Application>
  <PresentationFormat>Widescreen</PresentationFormat>
  <Paragraphs>133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Myriad Pro</vt:lpstr>
      <vt:lpstr>NeueHaasGroteskText Std</vt:lpstr>
      <vt:lpstr>MN.IT</vt:lpstr>
      <vt:lpstr>Civic Engagement in Minnesota</vt:lpstr>
      <vt:lpstr>“The intentional effort of government to facilitate meaningful dialog with all members of the public in its work and in the development of policy.”</vt:lpstr>
      <vt:lpstr>Civic Engagement Plan</vt:lpstr>
      <vt:lpstr>Governance Structure</vt:lpstr>
      <vt:lpstr>The work of our Office</vt:lpstr>
      <vt:lpstr>Agency Assessments</vt:lpstr>
      <vt:lpstr>Diversifying Boards and Commissions</vt:lpstr>
      <vt:lpstr>Civic Engagement Evaluation Metrics Project</vt:lpstr>
      <vt:lpstr>Practitioners Group</vt:lpstr>
      <vt:lpstr>Training Series</vt:lpstr>
      <vt:lpstr>Civic Engagement Summit</vt:lpstr>
      <vt:lpstr>Best Practices for Meaningful Engagement</vt:lpstr>
      <vt:lpstr>Internal Systems</vt:lpstr>
      <vt:lpstr>Externally</vt:lpstr>
      <vt:lpstr>Let’s continue the conversation</vt:lpstr>
      <vt:lpstr>Questions?</vt:lpstr>
    </vt:vector>
  </TitlesOfParts>
  <Company>State of Minnesota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Minnesota Sample PowerPoint Template</dc:title>
  <dc:subject>PowerPoint Template</dc:subject>
  <dc:creator>MN.IT Services Communications</dc:creator>
  <cp:keywords>PowerPoint, Template</cp:keywords>
  <dc:description>Version 1.1, Released 8-2016</dc:description>
  <cp:lastModifiedBy>Micheal Foley</cp:lastModifiedBy>
  <cp:revision>730</cp:revision>
  <cp:lastPrinted>2017-10-10T22:08:43Z</cp:lastPrinted>
  <dcterms:created xsi:type="dcterms:W3CDTF">2016-01-06T16:54:03Z</dcterms:created>
  <dcterms:modified xsi:type="dcterms:W3CDTF">2018-04-02T17:19:56Z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0x01010090DFDE64AAE0974A8908DD3553DDBF03</vt:lpwstr>
  </property>
</Properties>
</file>